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9" r:id="rId6"/>
    <p:sldId id="278" r:id="rId7"/>
    <p:sldId id="280" r:id="rId8"/>
    <p:sldId id="281" r:id="rId9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E47F-EC7B-4245-9A18-C4FF82895ECC}" type="datetimeFigureOut">
              <a:rPr lang="hu-HU" smtClean="0"/>
              <a:t>2022. 08. 12.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F5171-C9BD-42F9-B0E2-915789003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88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D3BFF7F-4B8F-4884-8FBC-0E0EB591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3EB9-1F48-4C15-A1A2-BEC67DA2D39F}" type="datetime1">
              <a:rPr lang="hu-HU" smtClean="0"/>
              <a:t>2022. 08. 12.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6CDC208-FAD6-43DC-982D-A185A4A4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F976E9-1932-42CF-A56C-298B7227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411FFCC-BF0F-4AE3-82C0-FE85AC18C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00E7629-A896-4B47-AEE4-0CEFFB57A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958F-8CB3-4413-9F07-ACC6A1E96937}" type="datetime1">
              <a:rPr lang="hu-HU" smtClean="0"/>
              <a:t>2022. 08. 12.</a:t>
            </a:fld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38ED1B1-7DEC-46D1-A22A-52C90966F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579CEA6-CDEA-4F41-8961-74C0A3507F1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51267" y="2154511"/>
            <a:ext cx="10513440" cy="13457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6000" b="1" strike="noStrike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  <a:ea typeface="DejaVu Sans"/>
              </a:rPr>
              <a:t>EPPO-</a:t>
            </a:r>
            <a:r>
              <a:rPr lang="de-DE" sz="6000" b="1" strike="noStrike" dirty="0" err="1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  <a:ea typeface="DejaVu Sans"/>
              </a:rPr>
              <a:t>asiakirjojen</a:t>
            </a:r>
            <a:r>
              <a:rPr lang="de-DE" sz="6000" b="1" strike="noStrike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  <a:ea typeface="DejaVu Sans"/>
              </a:rPr>
              <a:t> </a:t>
            </a:r>
            <a:r>
              <a:rPr lang="de-DE" sz="6000" b="1" strike="noStrike" dirty="0" err="1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  <a:ea typeface="DejaVu Sans"/>
              </a:rPr>
              <a:t>käsittely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de-DE" sz="4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9790591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720000" y="2160000"/>
            <a:ext cx="10439280" cy="290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4"/>
          <p:cNvSpPr/>
          <p:nvPr/>
        </p:nvSpPr>
        <p:spPr>
          <a:xfrm>
            <a:off x="838080" y="1688400"/>
            <a:ext cx="9790590" cy="52206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 dirty="0" smtClean="0">
                <a:latin typeface="Calibri"/>
              </a:rPr>
              <a:t>ASETUS </a:t>
            </a:r>
            <a:r>
              <a:rPr lang="de-DE" sz="2800" b="1" strike="noStrike" spc="-1" dirty="0">
                <a:latin typeface="Calibri"/>
              </a:rPr>
              <a:t>2017/ </a:t>
            </a:r>
            <a:r>
              <a:rPr lang="de-DE" sz="2800" b="1" strike="noStrike" spc="-1" dirty="0" smtClean="0">
                <a:latin typeface="Calibri"/>
              </a:rPr>
              <a:t>1939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 smtClean="0">
                <a:latin typeface="Calibri"/>
              </a:rPr>
              <a:t>LUKU </a:t>
            </a:r>
            <a:r>
              <a:rPr lang="de-DE" sz="2400" b="0" strike="noStrike" spc="-1" dirty="0">
                <a:latin typeface="Calibri"/>
              </a:rPr>
              <a:t>VII (</a:t>
            </a:r>
            <a:r>
              <a:rPr lang="de-DE" sz="2400" b="0" strike="noStrike" spc="-1" dirty="0" err="1" smtClean="0">
                <a:latin typeface="Calibri"/>
              </a:rPr>
              <a:t>Artiklat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>
                <a:latin typeface="Calibri"/>
              </a:rPr>
              <a:t>43 - 46): </a:t>
            </a:r>
            <a:r>
              <a:rPr lang="de-DE" sz="2400" b="0" strike="noStrike" spc="-1" dirty="0" smtClean="0">
                <a:latin typeface="Calibri"/>
              </a:rPr>
              <a:t>TIETOJENKÄSITTELY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 err="1" smtClean="0">
                <a:latin typeface="Calibri"/>
              </a:rPr>
              <a:t>Artiklat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>
                <a:latin typeface="Calibri"/>
              </a:rPr>
              <a:t>43 – 46 </a:t>
            </a:r>
            <a:r>
              <a:rPr lang="de-DE" sz="2400" b="0" strike="noStrike" spc="-1" dirty="0" err="1" smtClean="0">
                <a:latin typeface="Calibri"/>
              </a:rPr>
              <a:t>säätävät</a:t>
            </a:r>
            <a:endParaRPr lang="de-DE" sz="2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de-DE" sz="2400" b="0" strike="noStrike" spc="-1" dirty="0" err="1" smtClean="0">
                <a:latin typeface="Calibri"/>
              </a:rPr>
              <a:t>EPPOn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 err="1" smtClean="0">
                <a:latin typeface="Calibri"/>
              </a:rPr>
              <a:t>tiedonsaantioikeutta</a:t>
            </a:r>
            <a:r>
              <a:rPr lang="de-DE" sz="2400" b="0" strike="noStrike" spc="-1" dirty="0" smtClean="0">
                <a:latin typeface="Calibri"/>
              </a:rPr>
              <a:t> (Art</a:t>
            </a:r>
            <a:r>
              <a:rPr lang="de-DE" sz="2400" b="0" strike="noStrike" spc="-1" dirty="0">
                <a:latin typeface="Calibri"/>
              </a:rPr>
              <a:t>. 43)</a:t>
            </a:r>
            <a:endParaRPr lang="de-DE" sz="2400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endParaRPr lang="de-DE" sz="1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de-DE" sz="2400" b="0" strike="noStrike" spc="-1" dirty="0" err="1" smtClean="0">
                <a:latin typeface="Calibri"/>
              </a:rPr>
              <a:t>EPPOn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 err="1" smtClean="0">
                <a:latin typeface="Calibri"/>
              </a:rPr>
              <a:t>asianhallintajärjestel</a:t>
            </a:r>
            <a:r>
              <a:rPr lang="de-DE" sz="2400" spc="-1" dirty="0" err="1" smtClean="0">
                <a:latin typeface="Calibri"/>
              </a:rPr>
              <a:t>män</a:t>
            </a:r>
            <a:r>
              <a:rPr lang="de-DE" sz="2400" spc="-1" dirty="0" smtClean="0">
                <a:latin typeface="Calibri"/>
              </a:rPr>
              <a:t> </a:t>
            </a:r>
            <a:r>
              <a:rPr lang="de-DE" sz="2400" spc="-1" dirty="0" err="1" smtClean="0">
                <a:latin typeface="Calibri"/>
              </a:rPr>
              <a:t>perustamista</a:t>
            </a:r>
            <a:r>
              <a:rPr lang="de-DE" sz="2400" spc="-1" dirty="0" smtClean="0">
                <a:latin typeface="Calibri"/>
              </a:rPr>
              <a:t> ja </a:t>
            </a:r>
            <a:r>
              <a:rPr lang="de-DE" sz="2400" spc="-1" dirty="0" err="1" smtClean="0">
                <a:latin typeface="Calibri"/>
              </a:rPr>
              <a:t>järjestelmään</a:t>
            </a:r>
            <a:r>
              <a:rPr lang="de-DE" sz="2400" spc="-1" dirty="0" smtClean="0">
                <a:latin typeface="Calibri"/>
              </a:rPr>
              <a:t> </a:t>
            </a:r>
            <a:r>
              <a:rPr lang="de-DE" sz="2400" spc="-1" dirty="0" err="1" smtClean="0">
                <a:latin typeface="Calibri"/>
              </a:rPr>
              <a:t>pääsyä</a:t>
            </a:r>
            <a:r>
              <a:rPr lang="de-DE" sz="2400" spc="-1" dirty="0">
                <a:latin typeface="Calibri"/>
              </a:rPr>
              <a:t> </a:t>
            </a:r>
            <a:r>
              <a:rPr lang="de-DE" sz="2400" b="0" strike="noStrike" spc="-1" dirty="0" smtClean="0">
                <a:latin typeface="Calibri"/>
              </a:rPr>
              <a:t>(Art</a:t>
            </a:r>
            <a:r>
              <a:rPr lang="de-DE" sz="2400" b="0" strike="noStrike" spc="-1" dirty="0">
                <a:latin typeface="Calibri"/>
              </a:rPr>
              <a:t>. 44, 46)</a:t>
            </a:r>
          </a:p>
          <a:p>
            <a:pPr marL="457200" indent="-457200">
              <a:lnSpc>
                <a:spcPct val="100000"/>
              </a:lnSpc>
              <a:buFontTx/>
              <a:buChar char="-"/>
            </a:pPr>
            <a:endParaRPr lang="de-DE" sz="1200" b="0" strike="noStrike" spc="-1" dirty="0">
              <a:latin typeface="Calibri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de-DE" sz="2400" b="0" strike="noStrike" spc="-1" dirty="0" err="1" smtClean="0">
                <a:latin typeface="Calibri"/>
              </a:rPr>
              <a:t>EPPOn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 err="1" smtClean="0">
                <a:latin typeface="Calibri"/>
              </a:rPr>
              <a:t>asiakirja-aineisto</a:t>
            </a:r>
            <a:r>
              <a:rPr lang="de-DE" sz="2400" b="0" strike="noStrike" spc="-1" dirty="0" smtClean="0">
                <a:latin typeface="Calibri"/>
              </a:rPr>
              <a:t> (Art</a:t>
            </a:r>
            <a:r>
              <a:rPr lang="de-DE" sz="2400" b="0" strike="noStrike" spc="-1" dirty="0">
                <a:latin typeface="Calibri"/>
              </a:rPr>
              <a:t>. 45)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F7EC5FA9-DB1B-461F-8282-6246FE51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365040"/>
            <a:ext cx="9770926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720000" y="2160000"/>
            <a:ext cx="10439280" cy="290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4"/>
          <p:cNvSpPr/>
          <p:nvPr/>
        </p:nvSpPr>
        <p:spPr>
          <a:xfrm>
            <a:off x="838080" y="1688400"/>
            <a:ext cx="9770926" cy="54247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pc="-1" dirty="0" smtClean="0">
                <a:latin typeface="Calibri"/>
              </a:rPr>
              <a:t>ASETUS</a:t>
            </a:r>
            <a:r>
              <a:rPr lang="de-DE" sz="2800" b="1" strike="noStrike" spc="-1" dirty="0" smtClean="0">
                <a:latin typeface="Calibri"/>
              </a:rPr>
              <a:t> </a:t>
            </a:r>
            <a:r>
              <a:rPr lang="de-DE" sz="2800" b="1" strike="noStrike" spc="-1" dirty="0">
                <a:latin typeface="Calibri"/>
              </a:rPr>
              <a:t>2017/ 1939</a:t>
            </a:r>
            <a:r>
              <a:rPr lang="de-DE" sz="2800" b="1" strike="noStrike" spc="-1" dirty="0" smtClean="0">
                <a:latin typeface="Calibri"/>
              </a:rPr>
              <a:t>: 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 err="1" smtClean="0">
                <a:latin typeface="Calibri"/>
              </a:rPr>
              <a:t>Artikla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>
                <a:latin typeface="Calibri"/>
              </a:rPr>
              <a:t>43: </a:t>
            </a:r>
            <a:r>
              <a:rPr lang="de-DE" sz="2400" b="0" strike="noStrike" spc="-1" dirty="0" err="1" smtClean="0">
                <a:latin typeface="Calibri"/>
              </a:rPr>
              <a:t>EPPOn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 err="1" smtClean="0">
                <a:latin typeface="Calibri"/>
              </a:rPr>
              <a:t>tiedonsaanti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1. Valtuutettujen Euroopan syyttäjien on voitava saada kaikki kansallisiin rikostutkinta- ja </a:t>
            </a:r>
            <a:r>
              <a:rPr lang="fi-FI" sz="2400" i="1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lainvalvontatietokantoihin sekä </a:t>
            </a: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muihin merkityksellisiin viranomaisrekistereihin tallennetut asiaan liittyvät tiedot samoin edellytyksin kuin </a:t>
            </a:r>
            <a:r>
              <a:rPr lang="fi-FI" sz="2400" i="1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mitä sovelletaan </a:t>
            </a: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kansallisen lainsäädännön mukaisesti vastaavissa tapauksissa</a:t>
            </a:r>
            <a:r>
              <a:rPr lang="fi-FI" sz="2400" i="1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fi-FI" sz="2400" i="1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fi-FI" sz="2400" i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EPPOn</a:t>
            </a: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 on voitava myös saada sen toimivaltaan kuuluvat tarvittavat tiedot unionin toimielinten, elinten ja </a:t>
            </a:r>
            <a:r>
              <a:rPr lang="fi-FI" sz="2400" i="1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laitosten tietokannoista </a:t>
            </a:r>
            <a:r>
              <a:rPr lang="fi-FI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ja rekistereistä.</a:t>
            </a:r>
            <a:endParaRPr lang="de-DE" sz="2800" b="0" i="1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76132666-A507-4EFC-B64D-1EB5375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38080" y="365040"/>
            <a:ext cx="9770926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20000" y="2160000"/>
            <a:ext cx="10439280" cy="290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4"/>
          <p:cNvSpPr/>
          <p:nvPr/>
        </p:nvSpPr>
        <p:spPr>
          <a:xfrm>
            <a:off x="720000" y="1825561"/>
            <a:ext cx="9889006" cy="448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 dirty="0" smtClean="0">
                <a:latin typeface="Arial"/>
              </a:rPr>
              <a:t>ASETUS </a:t>
            </a:r>
            <a:r>
              <a:rPr lang="de-DE" sz="1800" b="1" strike="noStrike" spc="-1" dirty="0">
                <a:latin typeface="Arial"/>
              </a:rPr>
              <a:t>2017/ 1939: </a:t>
            </a:r>
            <a:r>
              <a:rPr lang="de-DE" sz="1800" b="1" strike="noStrike" spc="-1" dirty="0" smtClean="0">
                <a:latin typeface="Arial"/>
              </a:rPr>
              <a:t>TIETOJENKÄSITTELY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 dirty="0" err="1" smtClean="0">
                <a:latin typeface="Arial"/>
              </a:rPr>
              <a:t>Artikla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>
                <a:latin typeface="Arial"/>
              </a:rPr>
              <a:t>44: </a:t>
            </a:r>
            <a:r>
              <a:rPr lang="de-DE" sz="1600" b="0" strike="noStrike" spc="-1" dirty="0" err="1" smtClean="0">
                <a:latin typeface="Arial"/>
              </a:rPr>
              <a:t>Asianhallintajärjestelmä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i="1" strike="noStrike" spc="-1" dirty="0" smtClean="0">
                <a:latin typeface="Arial"/>
              </a:rPr>
              <a:t>“</a:t>
            </a:r>
            <a:r>
              <a:rPr lang="fi-FI" sz="1600" i="1" spc="-1" dirty="0"/>
              <a:t>1. </a:t>
            </a:r>
            <a:r>
              <a:rPr lang="fi-FI" sz="1600" i="1" spc="-1" dirty="0" err="1"/>
              <a:t>EPPOn</a:t>
            </a:r>
            <a:r>
              <a:rPr lang="fi-FI" sz="1600" i="1" spc="-1" dirty="0"/>
              <a:t> on perustettava asianhallintajärjestelmä, jota on pidettävä ja hallinnoitava tässä asetuksessa ja </a:t>
            </a:r>
            <a:r>
              <a:rPr lang="fi-FI" sz="1600" i="1" spc="-1" dirty="0" err="1"/>
              <a:t>EPPOn</a:t>
            </a:r>
            <a:r>
              <a:rPr lang="fi-FI" sz="1600" i="1" spc="-1" dirty="0"/>
              <a:t> sisäisessä työjärjestyksessä vahvistettujen sääntöjen mukaisesti.</a:t>
            </a:r>
            <a:r>
              <a:rPr lang="de-DE" sz="1600" b="0" i="1" strike="noStrike" spc="-1" dirty="0" smtClean="0">
                <a:latin typeface="Arial"/>
              </a:rPr>
              <a:t>.“</a:t>
            </a:r>
            <a:endParaRPr lang="de-DE" sz="1600" b="0" i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600" b="0" strike="noStrike" spc="-1" dirty="0">
                <a:latin typeface="Arial"/>
              </a:rPr>
              <a:t>- </a:t>
            </a:r>
            <a:r>
              <a:rPr lang="de-DE" sz="1600" b="0" strike="noStrike" spc="-1" dirty="0" err="1" smtClean="0">
                <a:latin typeface="Arial"/>
              </a:rPr>
              <a:t>Asianhallintajärjestelmän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tarkoituksena</a:t>
            </a:r>
            <a:r>
              <a:rPr lang="de-DE" sz="1600" b="0" strike="noStrike" spc="-1" dirty="0" smtClean="0">
                <a:latin typeface="Arial"/>
              </a:rPr>
              <a:t> on </a:t>
            </a:r>
            <a:r>
              <a:rPr lang="de-DE" sz="1600" b="0" strike="noStrike" spc="-1" dirty="0" err="1" smtClean="0">
                <a:latin typeface="Arial"/>
              </a:rPr>
              <a:t>tukea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fi-FI" sz="1600" spc="-1" dirty="0" err="1"/>
              <a:t>EPPOn</a:t>
            </a:r>
            <a:r>
              <a:rPr lang="fi-FI" sz="1600" spc="-1" dirty="0"/>
              <a:t> toteuttamien tutkinta- ja syytetoimien hallinnointia</a:t>
            </a:r>
            <a:r>
              <a:rPr lang="de-DE" sz="1600" b="0" strike="noStrike" spc="-1" dirty="0" smtClean="0">
                <a:latin typeface="Arial"/>
              </a:rPr>
              <a:t>, </a:t>
            </a:r>
            <a:r>
              <a:rPr lang="fi-FI" sz="1600" spc="-1" dirty="0" smtClean="0"/>
              <a:t>varmistaa turvattu </a:t>
            </a:r>
            <a:r>
              <a:rPr lang="fi-FI" sz="1600" spc="-1" dirty="0"/>
              <a:t>pääsy tietoihin tutkinta- ja syytetoimista</a:t>
            </a:r>
            <a:r>
              <a:rPr lang="de-DE" sz="1600" b="0" strike="noStrike" spc="-1" dirty="0" smtClean="0">
                <a:latin typeface="Arial"/>
              </a:rPr>
              <a:t>, </a:t>
            </a:r>
            <a:r>
              <a:rPr lang="fi-FI" sz="1600" spc="-1" dirty="0"/>
              <a:t>mahdollistaa tietojen vertaileminen ja yhdistäminen sekä tietojen poimiminen toiminnallisia analyyseja ja </a:t>
            </a:r>
            <a:r>
              <a:rPr lang="fi-FI" sz="1600" spc="-1" dirty="0" smtClean="0"/>
              <a:t>tilastoja varten </a:t>
            </a:r>
            <a:r>
              <a:rPr lang="de-DE" sz="1600" spc="-1" dirty="0"/>
              <a:t>ja </a:t>
            </a:r>
            <a:r>
              <a:rPr lang="de-DE" sz="1600" spc="-1" dirty="0" err="1"/>
              <a:t>helpottaa</a:t>
            </a:r>
            <a:r>
              <a:rPr lang="de-DE" sz="1600" spc="-1" dirty="0"/>
              <a:t> </a:t>
            </a:r>
            <a:r>
              <a:rPr lang="de-DE" sz="1600" spc="-1" dirty="0" err="1" smtClean="0"/>
              <a:t>valvontaa</a:t>
            </a:r>
            <a:r>
              <a:rPr lang="de-DE" sz="1600" spc="-1" dirty="0" smtClean="0"/>
              <a:t>.</a:t>
            </a:r>
            <a:endParaRPr lang="de-D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600" b="0" strike="noStrike" spc="-1" dirty="0">
                <a:latin typeface="Arial"/>
              </a:rPr>
              <a:t>- </a:t>
            </a:r>
            <a:r>
              <a:rPr lang="de-DE" sz="1600" b="0" strike="noStrike" spc="-1" dirty="0" err="1" smtClean="0">
                <a:latin typeface="Arial"/>
              </a:rPr>
              <a:t>Asianhallintajärjestelmä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sisältää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rekisterin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EPPOn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saamista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tiedoista</a:t>
            </a:r>
            <a:r>
              <a:rPr lang="de-DE" sz="1600" b="0" strike="noStrike" spc="-1" dirty="0" smtClean="0">
                <a:latin typeface="Arial"/>
              </a:rPr>
              <a:t>, </a:t>
            </a:r>
            <a:r>
              <a:rPr lang="de-DE" sz="1600" b="0" strike="noStrike" spc="-1" dirty="0" err="1" smtClean="0">
                <a:latin typeface="Arial"/>
              </a:rPr>
              <a:t>hakemiston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kaikesta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asiakirja-aineistosta</a:t>
            </a:r>
            <a:r>
              <a:rPr lang="de-DE" sz="1600" spc="-1" dirty="0">
                <a:latin typeface="Arial"/>
              </a:rPr>
              <a:t> </a:t>
            </a:r>
            <a:r>
              <a:rPr lang="de-DE" sz="1600" spc="-1" dirty="0" smtClean="0">
                <a:latin typeface="Arial"/>
              </a:rPr>
              <a:t>ja </a:t>
            </a:r>
            <a:r>
              <a:rPr lang="de-DE" sz="1600" spc="-1" dirty="0" err="1" smtClean="0">
                <a:latin typeface="Arial"/>
              </a:rPr>
              <a:t>kaikki</a:t>
            </a:r>
            <a:r>
              <a:rPr lang="de-DE" sz="1600" spc="-1" dirty="0" smtClean="0">
                <a:latin typeface="Arial"/>
              </a:rPr>
              <a:t> </a:t>
            </a:r>
            <a:r>
              <a:rPr lang="de-DE" sz="1600" spc="-1" dirty="0" err="1" smtClean="0">
                <a:latin typeface="Arial"/>
              </a:rPr>
              <a:t>tiedot</a:t>
            </a:r>
            <a:r>
              <a:rPr lang="de-DE" sz="1600" spc="-1" dirty="0" smtClean="0">
                <a:latin typeface="Arial"/>
              </a:rPr>
              <a:t> </a:t>
            </a:r>
            <a:r>
              <a:rPr lang="de-DE" sz="1600" spc="-1" dirty="0" err="1" smtClean="0">
                <a:latin typeface="Arial"/>
              </a:rPr>
              <a:t>sähköisessa</a:t>
            </a:r>
            <a:r>
              <a:rPr lang="de-DE" sz="1600" spc="-1" dirty="0" smtClean="0">
                <a:latin typeface="Arial"/>
              </a:rPr>
              <a:t> </a:t>
            </a:r>
            <a:r>
              <a:rPr lang="de-DE" sz="1600" spc="-1" dirty="0" err="1" smtClean="0">
                <a:latin typeface="Arial"/>
              </a:rPr>
              <a:t>muodossa</a:t>
            </a:r>
            <a:r>
              <a:rPr lang="de-DE" sz="1600" spc="-1" dirty="0" smtClean="0">
                <a:latin typeface="Arial"/>
              </a:rPr>
              <a:t> </a:t>
            </a:r>
            <a:r>
              <a:rPr lang="de-DE" sz="1600" spc="-1" dirty="0" err="1" smtClean="0">
                <a:latin typeface="Arial"/>
              </a:rPr>
              <a:t>säilytettävästä</a:t>
            </a:r>
            <a:r>
              <a:rPr lang="de-DE" sz="1600" spc="-1" dirty="0" smtClean="0">
                <a:latin typeface="Arial"/>
              </a:rPr>
              <a:t> </a:t>
            </a:r>
            <a:r>
              <a:rPr lang="de-DE" sz="1600" spc="-1" dirty="0" err="1" smtClean="0">
                <a:latin typeface="Arial"/>
              </a:rPr>
              <a:t>aineistosta</a:t>
            </a:r>
            <a:r>
              <a:rPr lang="de-DE" sz="1600" b="0" strike="noStrike" spc="-1" dirty="0" smtClean="0">
                <a:latin typeface="Arial"/>
              </a:rPr>
              <a:t>. </a:t>
            </a:r>
            <a:r>
              <a:rPr lang="fi-FI" sz="1600" spc="-1" dirty="0"/>
              <a:t>Hakemistoon ei saa sisältyä muita operatiivisia henkilötietoja kuin tiedot, joita tarvitaan asioiden tunnistamiseksi </a:t>
            </a:r>
            <a:r>
              <a:rPr lang="fi-FI" sz="1600" spc="-1" dirty="0" smtClean="0"/>
              <a:t>tai yhteyksien </a:t>
            </a:r>
            <a:r>
              <a:rPr lang="fi-FI" sz="1600" spc="-1" dirty="0"/>
              <a:t>luomiseksi eri asiakirja-aineistojen välille.</a:t>
            </a:r>
            <a:endParaRPr lang="de-DE" sz="16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8E47C9C8-CD4C-4744-A51C-131576FE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38080" y="365040"/>
            <a:ext cx="9780759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838080" y="1688401"/>
            <a:ext cx="9780758" cy="46679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 dirty="0" smtClean="0">
                <a:latin typeface="Calibri"/>
              </a:rPr>
              <a:t>ASETUS </a:t>
            </a:r>
            <a:r>
              <a:rPr lang="de-DE" sz="2800" b="1" strike="noStrike" spc="-1" dirty="0">
                <a:latin typeface="Calibri"/>
              </a:rPr>
              <a:t>2017/ 1939: </a:t>
            </a:r>
            <a:r>
              <a:rPr lang="de-DE" sz="2800" b="1" strike="noStrike" spc="-1" dirty="0" smtClean="0">
                <a:latin typeface="Calibri"/>
              </a:rPr>
              <a:t>TIETOJENKÄSITTELY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400" b="0" strike="noStrike" spc="-1" dirty="0" err="1" smtClean="0">
                <a:latin typeface="Calibri"/>
              </a:rPr>
              <a:t>Artikla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>
                <a:latin typeface="Calibri"/>
              </a:rPr>
              <a:t>46: </a:t>
            </a:r>
            <a:r>
              <a:rPr lang="de-DE" sz="2400" b="0" strike="noStrike" spc="-1" dirty="0" err="1" smtClean="0">
                <a:latin typeface="Calibri"/>
              </a:rPr>
              <a:t>Aasianhallintajärjestelmään</a:t>
            </a:r>
            <a:r>
              <a:rPr lang="de-DE" sz="2400" b="0" strike="noStrike" spc="-1" dirty="0" smtClean="0">
                <a:latin typeface="Calibri"/>
              </a:rPr>
              <a:t> </a:t>
            </a:r>
            <a:r>
              <a:rPr lang="de-DE" sz="2400" b="0" strike="noStrike" spc="-1" dirty="0" err="1" smtClean="0">
                <a:latin typeface="Calibri"/>
              </a:rPr>
              <a:t>pääsy</a:t>
            </a:r>
            <a:endParaRPr lang="de-DE" sz="2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fi-FI" sz="2400" spc="-1" dirty="0">
                <a:latin typeface="Calibri"/>
              </a:rPr>
              <a:t>Euroopan pääsyyttäjällä, Euroopan varapääsyyttäjillä, muilla Euroopan syyttäjillä ja valtuutetuilla Euroopan syyttäjillä </a:t>
            </a:r>
            <a:r>
              <a:rPr lang="fi-FI" sz="2400" spc="-1" dirty="0" smtClean="0">
                <a:latin typeface="Calibri"/>
              </a:rPr>
              <a:t>on suora </a:t>
            </a:r>
            <a:r>
              <a:rPr lang="fi-FI" sz="2400" spc="-1" dirty="0">
                <a:latin typeface="Calibri"/>
              </a:rPr>
              <a:t>pääsy rekisteriin ja hakemistoon</a:t>
            </a:r>
            <a:r>
              <a:rPr lang="fi-FI" sz="2400" spc="-1" dirty="0" smtClean="0">
                <a:latin typeface="Calibri"/>
              </a:rPr>
              <a:t>.</a:t>
            </a: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fi-FI" sz="2400" spc="-1" dirty="0">
                <a:latin typeface="Calibri"/>
              </a:rPr>
              <a:t>Valvovalla Euroopan syyttäjällä ja toimivaltaisella pysyvällä jaostolla </a:t>
            </a:r>
            <a:r>
              <a:rPr lang="fi-FI" sz="2400" spc="-1" dirty="0" smtClean="0">
                <a:latin typeface="Calibri"/>
              </a:rPr>
              <a:t>suora </a:t>
            </a:r>
            <a:r>
              <a:rPr lang="fi-FI" sz="2400" spc="-1" dirty="0">
                <a:latin typeface="Calibri"/>
              </a:rPr>
              <a:t>pääsy </a:t>
            </a:r>
            <a:r>
              <a:rPr lang="fi-FI" sz="2400" spc="-1" dirty="0" smtClean="0">
                <a:latin typeface="Calibri"/>
              </a:rPr>
              <a:t>asianhallintajärjestelmässä sähköisessä </a:t>
            </a:r>
            <a:r>
              <a:rPr lang="fi-FI" sz="2400" spc="-1" dirty="0">
                <a:latin typeface="Calibri"/>
              </a:rPr>
              <a:t>muodossa säilytettyihin </a:t>
            </a:r>
            <a:r>
              <a:rPr lang="fi-FI" sz="2400" spc="-1" dirty="0" smtClean="0">
                <a:latin typeface="Calibri"/>
              </a:rPr>
              <a:t>tietoihin</a:t>
            </a: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fi-FI" sz="2400" spc="-1" dirty="0">
                <a:latin typeface="Calibri"/>
              </a:rPr>
              <a:t>Muut valtuutetut Euroopan syyttäjät voivat pyytää saada tutustua asianhallintajärjestelmässä sähköisessä muodossa säilytettyihin tietoihin ja mihin tahansa asiakirja-aineistoon. 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BAA4127F-DC4A-445D-8D05-B720F797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838080" y="365040"/>
            <a:ext cx="9770926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D 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–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838080" y="1825560"/>
            <a:ext cx="1051344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720000" y="2160000"/>
            <a:ext cx="10439280" cy="290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4"/>
          <p:cNvSpPr/>
          <p:nvPr/>
        </p:nvSpPr>
        <p:spPr>
          <a:xfrm>
            <a:off x="838080" y="1688400"/>
            <a:ext cx="9770926" cy="52826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800" b="1" strike="noStrike" spc="-1" dirty="0" smtClean="0">
                <a:latin typeface="Arial"/>
              </a:rPr>
              <a:t>ASETUS 2017</a:t>
            </a:r>
            <a:r>
              <a:rPr lang="de-DE" sz="1800" b="1" strike="noStrike" spc="-1" dirty="0">
                <a:latin typeface="Arial"/>
              </a:rPr>
              <a:t>/ 1939: </a:t>
            </a:r>
            <a:r>
              <a:rPr lang="de-DE" sz="1800" b="1" strike="noStrike" spc="-1" dirty="0" smtClean="0">
                <a:latin typeface="Arial"/>
              </a:rPr>
              <a:t>TIETOJENKÄSITTELY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strike="noStrike" spc="-1" dirty="0" err="1" smtClean="0">
                <a:latin typeface="Arial"/>
              </a:rPr>
              <a:t>Artikla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>
                <a:latin typeface="Arial"/>
              </a:rPr>
              <a:t>45: </a:t>
            </a:r>
            <a:r>
              <a:rPr lang="de-DE" sz="1600" b="0" strike="noStrike" spc="-1" dirty="0" err="1" smtClean="0">
                <a:latin typeface="Arial"/>
              </a:rPr>
              <a:t>EPPOn</a:t>
            </a:r>
            <a:r>
              <a:rPr lang="de-DE" sz="1600" b="0" strike="noStrike" spc="-1" dirty="0" smtClean="0">
                <a:latin typeface="Arial"/>
              </a:rPr>
              <a:t> </a:t>
            </a:r>
            <a:r>
              <a:rPr lang="de-DE" sz="1600" b="0" strike="noStrike" spc="-1" dirty="0" err="1" smtClean="0">
                <a:latin typeface="Arial"/>
              </a:rPr>
              <a:t>asiakirja-aineisto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600" b="0" i="1" strike="noStrike" spc="-1" dirty="0">
                <a:latin typeface="Arial"/>
              </a:rPr>
              <a:t>“1. </a:t>
            </a:r>
            <a:r>
              <a:rPr lang="fi-FI" sz="1600" i="1" spc="-1" dirty="0"/>
              <a:t>Jos EPPO aikoo käynnistää tutkinnan tai käyttää oikeuttaan ottaa asia käsiteltäväkseen tämän asetuksen </a:t>
            </a:r>
            <a:r>
              <a:rPr lang="fi-FI" sz="1600" i="1" spc="-1" dirty="0" smtClean="0"/>
              <a:t>mukaisesti, asiaa </a:t>
            </a:r>
            <a:r>
              <a:rPr lang="fi-FI" sz="1600" i="1" spc="-1" dirty="0"/>
              <a:t>käsittelevän valtuutetun Euroopan syyttäjän on avattava asiakirja-aineisto.</a:t>
            </a:r>
          </a:p>
          <a:p>
            <a:pPr>
              <a:lnSpc>
                <a:spcPct val="100000"/>
              </a:lnSpc>
            </a:pPr>
            <a:r>
              <a:rPr lang="fi-FI" sz="1600" i="1" spc="-1" dirty="0"/>
              <a:t>Aineiston on sisällettävä kaikki valtuutetun Euroopan syyttäjän hallussa olevat tiedot ja todisteet, jotka liittyvät </a:t>
            </a:r>
            <a:r>
              <a:rPr lang="fi-FI" sz="1600" i="1" spc="-1" dirty="0" err="1" smtClean="0"/>
              <a:t>EPPOn</a:t>
            </a:r>
            <a:r>
              <a:rPr lang="fi-FI" sz="1600" i="1" spc="-1" dirty="0" smtClean="0"/>
              <a:t> tutkintaan </a:t>
            </a:r>
            <a:r>
              <a:rPr lang="fi-FI" sz="1600" i="1" spc="-1" dirty="0"/>
              <a:t>tai syytteeseenpanoon.</a:t>
            </a:r>
            <a:r>
              <a:rPr lang="de-DE" sz="1600" b="0" i="1" strike="noStrike" spc="-1" dirty="0" smtClean="0">
                <a:latin typeface="Arial"/>
              </a:rPr>
              <a:t>. </a:t>
            </a:r>
            <a:r>
              <a:rPr lang="de-DE" sz="1600" b="0" i="1" strike="noStrike" spc="-1" dirty="0">
                <a:latin typeface="Arial"/>
              </a:rPr>
              <a:t>(…)“</a:t>
            </a:r>
          </a:p>
          <a:p>
            <a:pPr>
              <a:lnSpc>
                <a:spcPct val="100000"/>
              </a:lnSpc>
            </a:pPr>
            <a:endParaRPr lang="de-DE" sz="16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i-FI" sz="1600" spc="-1" dirty="0"/>
              <a:t>Asiaa käsittelevä valtuutettu Euroopan syyttäjä hallinnoi aineistoa jäsenvaltionsa lainsäädännön mukaisesti</a:t>
            </a:r>
            <a:r>
              <a:rPr lang="de-DE" sz="1600" b="0" strike="noStrike" spc="-1" dirty="0" smtClean="0">
                <a:latin typeface="Arial"/>
              </a:rPr>
              <a:t>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de-DE" sz="16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i-FI" sz="1600" spc="-1" dirty="0" err="1"/>
              <a:t>EPPOn</a:t>
            </a:r>
            <a:r>
              <a:rPr lang="fi-FI" sz="1600" spc="-1" dirty="0"/>
              <a:t> sisäiseen työjärjestykseen voi kuulua sääntöjä asiakirja-aineiston organisoinnista ja hallinnoinnista siinä </a:t>
            </a:r>
            <a:r>
              <a:rPr lang="fi-FI" sz="1600" spc="-1" dirty="0" smtClean="0"/>
              <a:t>määrin kuin </a:t>
            </a:r>
            <a:r>
              <a:rPr lang="fi-FI" sz="1600" spc="-1" dirty="0"/>
              <a:t>se on tarpeen </a:t>
            </a:r>
            <a:r>
              <a:rPr lang="fi-FI" sz="1600" spc="-1" dirty="0" err="1"/>
              <a:t>EPPOn</a:t>
            </a:r>
            <a:r>
              <a:rPr lang="fi-FI" sz="1600" spc="-1" dirty="0"/>
              <a:t> toiminnan varmistamiseksi yhtenä </a:t>
            </a:r>
            <a:r>
              <a:rPr lang="fi-FI" sz="1600" spc="-1" dirty="0" smtClean="0"/>
              <a:t>virastona.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fi-FI" sz="1600" spc="-1" dirty="0" smtClean="0"/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i-FI" sz="1600" spc="-1" dirty="0" smtClean="0"/>
              <a:t>Asiaa </a:t>
            </a:r>
            <a:r>
              <a:rPr lang="fi-FI" sz="1600" spc="-1" dirty="0"/>
              <a:t>käsittelevä valtuutettu Euroopan </a:t>
            </a:r>
            <a:r>
              <a:rPr lang="fi-FI" sz="1600" spc="-1" dirty="0" smtClean="0"/>
              <a:t>syyttäjä myöntää </a:t>
            </a:r>
            <a:r>
              <a:rPr lang="fi-FI" sz="1600" spc="-1" dirty="0"/>
              <a:t>jäsenvaltionsa lainsäädännön mukaisesti epäilyille, syytetyille ja muille menettelyyn osallistuville henkilöille oikeuden tutustua asiakirja-aineistoon.</a:t>
            </a:r>
            <a:endParaRPr lang="de-DE" sz="16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F9309EE1-DD6D-4DB6-8D4A-0A050725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38080" y="365040"/>
            <a:ext cx="9790591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Tietojenkäsittely</a:t>
            </a:r>
            <a:r>
              <a:rPr lang="de-DE" sz="44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838079" y="1825560"/>
            <a:ext cx="9790591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720000" y="2160000"/>
            <a:ext cx="10439280" cy="290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4"/>
          <p:cNvSpPr/>
          <p:nvPr/>
        </p:nvSpPr>
        <p:spPr>
          <a:xfrm>
            <a:off x="838079" y="1825560"/>
            <a:ext cx="9790591" cy="487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 dirty="0" smtClean="0">
                <a:latin typeface="Arial"/>
              </a:rPr>
              <a:t>ASETUS </a:t>
            </a:r>
            <a:r>
              <a:rPr lang="de-DE" sz="2600" b="1" strike="noStrike" spc="-1" dirty="0">
                <a:latin typeface="Arial"/>
              </a:rPr>
              <a:t>2017/ 1939: </a:t>
            </a:r>
            <a:r>
              <a:rPr lang="de-DE" sz="2600" b="1" spc="-1" dirty="0" smtClean="0">
                <a:latin typeface="Arial"/>
              </a:rPr>
              <a:t>TIETOSUOJA</a:t>
            </a:r>
            <a:endParaRPr lang="de-DE" sz="26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 smtClean="0">
                <a:latin typeface="Arial"/>
              </a:rPr>
              <a:t>Joka </a:t>
            </a:r>
            <a:r>
              <a:rPr lang="de-DE" sz="2400" b="0" strike="noStrike" spc="-1" dirty="0" err="1" smtClean="0">
                <a:latin typeface="Arial"/>
              </a:rPr>
              <a:t>kolmas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vuosi</a:t>
            </a:r>
            <a:r>
              <a:rPr lang="de-DE" sz="2400" b="0" strike="noStrike" spc="-1" dirty="0" smtClean="0">
                <a:latin typeface="Arial"/>
              </a:rPr>
              <a:t>: </a:t>
            </a:r>
            <a:r>
              <a:rPr lang="de-DE" sz="2400" b="0" strike="noStrike" spc="-1" dirty="0" err="1" smtClean="0">
                <a:latin typeface="Arial"/>
              </a:rPr>
              <a:t>tarkistettava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onko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henkilötietoja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vielä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tarpeen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säiltyttää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EPPOn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tehtävien</a:t>
            </a:r>
            <a:r>
              <a:rPr lang="de-DE" sz="2400" b="0" strike="noStrike" spc="-1" dirty="0" smtClean="0">
                <a:latin typeface="Arial"/>
              </a:rPr>
              <a:t> </a:t>
            </a:r>
            <a:r>
              <a:rPr lang="de-DE" sz="2400" b="0" strike="noStrike" spc="-1" dirty="0" err="1" smtClean="0">
                <a:latin typeface="Arial"/>
              </a:rPr>
              <a:t>suorittamiseksi</a:t>
            </a:r>
            <a:r>
              <a:rPr lang="de-DE" sz="2400" b="0" strike="noStrike" spc="-1" dirty="0" smtClean="0">
                <a:latin typeface="Arial"/>
              </a:rPr>
              <a:t> (Art</a:t>
            </a:r>
            <a:r>
              <a:rPr lang="de-DE" sz="2400" b="0" strike="noStrike" spc="-1" dirty="0">
                <a:latin typeface="Arial"/>
              </a:rPr>
              <a:t>. 50 </a:t>
            </a:r>
            <a:r>
              <a:rPr lang="de-DE" sz="2400" b="0" strike="noStrike" spc="-1" dirty="0" err="1">
                <a:latin typeface="Arial"/>
              </a:rPr>
              <a:t>paragraph</a:t>
            </a:r>
            <a:r>
              <a:rPr lang="de-DE" sz="2400" b="0" strike="noStrike" spc="-1" dirty="0">
                <a:latin typeface="Arial"/>
              </a:rPr>
              <a:t> 1)</a:t>
            </a:r>
          </a:p>
          <a:p>
            <a:pPr marL="216000" indent="-215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 err="1" smtClean="0">
                <a:latin typeface="Arial"/>
                <a:ea typeface="Microsoft YaHei"/>
              </a:rPr>
              <a:t>Henkilötiedot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on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poistettava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viiden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vuoden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kuluessa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lopullisesta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ratkaisusta</a:t>
            </a:r>
            <a:r>
              <a:rPr lang="de-DE" sz="2400" spc="-1" dirty="0" smtClean="0">
                <a:latin typeface="Arial"/>
                <a:ea typeface="Microsoft YaHei"/>
              </a:rPr>
              <a:t>/</a:t>
            </a:r>
            <a:r>
              <a:rPr lang="de-DE" sz="2400" spc="-1" dirty="0" err="1" smtClean="0">
                <a:latin typeface="Arial"/>
                <a:ea typeface="Microsoft YaHei"/>
              </a:rPr>
              <a:t>tuomiosta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(Art</a:t>
            </a:r>
            <a:r>
              <a:rPr lang="de-DE" sz="2400" b="0" strike="noStrike" spc="-1" dirty="0">
                <a:latin typeface="Arial"/>
                <a:ea typeface="Microsoft YaHei"/>
              </a:rPr>
              <a:t>. 50 </a:t>
            </a:r>
            <a:r>
              <a:rPr lang="de-DE" sz="2400" b="0" strike="noStrike" spc="-1" dirty="0" err="1">
                <a:latin typeface="Arial"/>
                <a:ea typeface="Microsoft YaHei"/>
              </a:rPr>
              <a:t>paragraph</a:t>
            </a:r>
            <a:r>
              <a:rPr lang="de-DE" sz="2400" b="0" strike="noStrike" spc="-1" dirty="0">
                <a:latin typeface="Arial"/>
                <a:ea typeface="Microsoft YaHei"/>
              </a:rPr>
              <a:t> 2)</a:t>
            </a:r>
            <a:r>
              <a:rPr dirty="0"/>
              <a:t/>
            </a:r>
            <a:br>
              <a:rPr dirty="0"/>
            </a:br>
            <a:r>
              <a:rPr lang="de-DE" sz="2600" b="0" strike="noStrike" spc="-1" dirty="0">
                <a:latin typeface="Arial"/>
                <a:ea typeface="Microsoft YaHei"/>
              </a:rPr>
              <a:t> </a:t>
            </a:r>
            <a:endParaRPr lang="de-DE" sz="2600" b="0" strike="noStrike" spc="-1" dirty="0">
              <a:latin typeface="Arial"/>
            </a:endParaRPr>
          </a:p>
          <a:p>
            <a:pPr marL="806450" indent="-806450">
              <a:lnSpc>
                <a:spcPct val="100000"/>
              </a:lnSpc>
            </a:pPr>
            <a:r>
              <a:rPr lang="de-DE" sz="2600" b="0" strike="noStrike" spc="-1" dirty="0">
                <a:latin typeface="Arial"/>
                <a:ea typeface="Microsoft YaHei"/>
              </a:rPr>
              <a:t>	</a:t>
            </a:r>
            <a:r>
              <a:rPr lang="de-DE" sz="2400" b="0" strike="noStrike" spc="-1" dirty="0">
                <a:latin typeface="Arial"/>
                <a:ea typeface="Microsoft YaHei"/>
              </a:rPr>
              <a:t>→ </a:t>
            </a:r>
            <a:r>
              <a:rPr lang="fi-FI" sz="2400" spc="-1" dirty="0">
                <a:ea typeface="Microsoft YaHei"/>
              </a:rPr>
              <a:t>Pitää miettiä </a:t>
            </a:r>
            <a:r>
              <a:rPr lang="fi-FI" sz="2400" spc="-1" dirty="0" smtClean="0">
                <a:ea typeface="Microsoft YaHei"/>
              </a:rPr>
              <a:t>ajoissa ”hälyttimiä”</a:t>
            </a:r>
            <a:r>
              <a:rPr lang="de-DE" sz="2400" spc="-1" dirty="0" smtClean="0">
                <a:latin typeface="Arial"/>
                <a:ea typeface="Microsoft YaHei"/>
              </a:rPr>
              <a:t>, </a:t>
            </a:r>
            <a:r>
              <a:rPr lang="de-DE" sz="2400" spc="-1" dirty="0" err="1" smtClean="0">
                <a:latin typeface="Arial"/>
                <a:ea typeface="Microsoft YaHei"/>
              </a:rPr>
              <a:t>kun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spc="-1" dirty="0" err="1" smtClean="0">
                <a:latin typeface="Arial"/>
                <a:ea typeface="Microsoft YaHei"/>
              </a:rPr>
              <a:t>tietoja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spc="-1" dirty="0" err="1" smtClean="0">
                <a:latin typeface="Arial"/>
                <a:ea typeface="Microsoft YaHei"/>
              </a:rPr>
              <a:t>tallennetaan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spc="-1" dirty="0" err="1" smtClean="0">
                <a:latin typeface="Arial"/>
                <a:ea typeface="Microsoft YaHei"/>
              </a:rPr>
              <a:t>tai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spc="-1" dirty="0" err="1" smtClean="0">
                <a:latin typeface="Arial"/>
                <a:ea typeface="Microsoft YaHei"/>
              </a:rPr>
              <a:t>asiakirjoja</a:t>
            </a:r>
            <a:r>
              <a:rPr lang="de-DE" sz="2400" spc="-1" dirty="0" smtClean="0">
                <a:latin typeface="Arial"/>
                <a:ea typeface="Microsoft YaHei"/>
              </a:rPr>
              <a:t> </a:t>
            </a:r>
            <a:r>
              <a:rPr lang="de-DE" sz="2400" spc="-1" dirty="0" err="1" smtClean="0">
                <a:latin typeface="Arial"/>
                <a:ea typeface="Microsoft YaHei"/>
              </a:rPr>
              <a:t>luodaan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hu-HU" sz="2400" b="0" strike="noStrike" spc="-1" dirty="0" smtClean="0">
                <a:latin typeface="Arial"/>
                <a:ea typeface="Microsoft YaHei"/>
              </a:rPr>
              <a:t>	</a:t>
            </a:r>
            <a:r>
              <a:rPr sz="1600" dirty="0"/>
              <a:t/>
            </a:r>
            <a:br>
              <a:rPr sz="1600" dirty="0"/>
            </a:br>
            <a:r>
              <a:rPr lang="de-DE" sz="2400" b="0" strike="noStrike" spc="-1" dirty="0" smtClean="0">
                <a:latin typeface="Arial"/>
                <a:ea typeface="Microsoft YaHei"/>
              </a:rPr>
              <a:t>→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Tarkistuksien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ajankohtia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pitää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miettiä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enne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kuin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tietojen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poistaminen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on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liian</a:t>
            </a:r>
            <a:r>
              <a:rPr lang="de-DE" sz="2400" b="0" strike="noStrike" spc="-1" dirty="0" smtClean="0">
                <a:latin typeface="Arial"/>
                <a:ea typeface="Microsoft YaHei"/>
              </a:rPr>
              <a:t> </a:t>
            </a:r>
            <a:r>
              <a:rPr lang="de-DE" sz="2400" b="0" strike="noStrike" spc="-1" dirty="0" err="1" smtClean="0">
                <a:latin typeface="Arial"/>
                <a:ea typeface="Microsoft YaHei"/>
              </a:rPr>
              <a:t>myöhäistä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522A434B-99D9-42A9-9D0A-CD2972BC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838080" y="365040"/>
            <a:ext cx="9770926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Tietojen</a:t>
            </a:r>
            <a:r>
              <a:rPr lang="de-DE" sz="4400" b="1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käsittely</a:t>
            </a:r>
            <a:r>
              <a:rPr lang="de-DE" sz="4400" b="1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de-DE" sz="4400" b="1" spc="-1" dirty="0" err="1" smtClean="0">
                <a:solidFill>
                  <a:srgbClr val="000000"/>
                </a:solidFill>
                <a:latin typeface="Calibri Light"/>
                <a:ea typeface="DejaVu Sans"/>
              </a:rPr>
              <a:t>EPPOssa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802080" y="1825560"/>
            <a:ext cx="9806926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Kansallinen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lainsäädäntö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asiakirjojen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käsittelystä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 marL="1440"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(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statements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of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the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MS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experts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2800" b="0" strike="noStrike" spc="-1" dirty="0">
              <a:latin typeface="Arial"/>
            </a:endParaRPr>
          </a:p>
          <a:p>
            <a:pPr marL="1440"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 marL="1440"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F77CDDEA-F6A9-4521-A20B-BB49A864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CEA6-CDEA-4F41-8961-74C0A3507F1C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508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Arial</vt:lpstr>
      <vt:lpstr>Calibri</vt:lpstr>
      <vt:lpstr>Calibri Light</vt:lpstr>
      <vt:lpstr>DejaVu Sans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Competence (Article 22)</dc:title>
  <dc:subject/>
  <dc:creator>Babek Oshidari</dc:creator>
  <dc:description/>
  <cp:lastModifiedBy>TIESMAA Harri (JUST-EXT)</cp:lastModifiedBy>
  <cp:revision>257</cp:revision>
  <dcterms:created xsi:type="dcterms:W3CDTF">2020-07-20T02:50:07Z</dcterms:created>
  <dcterms:modified xsi:type="dcterms:W3CDTF">2022-08-12T12:55:19Z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